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embeddings/oleObject1.bin" ContentType="application/vnd.openxmlformats-officedocument.oleObject"/>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20"/>
  </p:notesMasterIdLst>
  <p:sldIdLst>
    <p:sldId id="256" r:id="rId2"/>
    <p:sldId id="257" r:id="rId3"/>
    <p:sldId id="275" r:id="rId4"/>
    <p:sldId id="258" r:id="rId5"/>
    <p:sldId id="259" r:id="rId6"/>
    <p:sldId id="261" r:id="rId7"/>
    <p:sldId id="263" r:id="rId8"/>
    <p:sldId id="262" r:id="rId9"/>
    <p:sldId id="269" r:id="rId10"/>
    <p:sldId id="271" r:id="rId11"/>
    <p:sldId id="270" r:id="rId12"/>
    <p:sldId id="272" r:id="rId13"/>
    <p:sldId id="273" r:id="rId14"/>
    <p:sldId id="274" r:id="rId15"/>
    <p:sldId id="268" r:id="rId16"/>
    <p:sldId id="277" r:id="rId17"/>
    <p:sldId id="278" r:id="rId18"/>
    <p:sldId id="276"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500" autoAdjust="0"/>
  </p:normalViewPr>
  <p:slideViewPr>
    <p:cSldViewPr snapToGrid="0" snapToObjects="1">
      <p:cViewPr varScale="1">
        <p:scale>
          <a:sx n="70" d="100"/>
          <a:sy n="70" d="100"/>
        </p:scale>
        <p:origin x="-1632"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A77CF49-234F-C145-AA84-93ED8AF56600}" type="datetimeFigureOut">
              <a:rPr lang="en-US" smtClean="0"/>
              <a:t>6/20/14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1C8C503-B7A4-834E-A0FE-E1402B2813C4}" type="slidenum">
              <a:rPr lang="en-US" smtClean="0"/>
              <a:t>‹#›</a:t>
            </a:fld>
            <a:endParaRPr lang="en-US"/>
          </a:p>
        </p:txBody>
      </p:sp>
    </p:spTree>
    <p:extLst>
      <p:ext uri="{BB962C8B-B14F-4D97-AF65-F5344CB8AC3E}">
        <p14:creationId xmlns:p14="http://schemas.microsoft.com/office/powerpoint/2010/main" val="134061501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Under Dr. Eric Shaffer’s supervision</a:t>
            </a:r>
            <a:r>
              <a:rPr lang="en-US" baseline="0" dirty="0" smtClean="0"/>
              <a:t> I worked on this project with two undergraduates last semester, and continuing to work on it this summer.</a:t>
            </a:r>
          </a:p>
          <a:p>
            <a:r>
              <a:rPr lang="en-US" baseline="0" dirty="0" smtClean="0"/>
              <a:t>Here I like to show you a summary of what we have been doing and hoping to do.</a:t>
            </a:r>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1</a:t>
            </a:fld>
            <a:endParaRPr lang="en-US"/>
          </a:p>
        </p:txBody>
      </p:sp>
    </p:spTree>
    <p:extLst>
      <p:ext uri="{BB962C8B-B14F-4D97-AF65-F5344CB8AC3E}">
        <p14:creationId xmlns:p14="http://schemas.microsoft.com/office/powerpoint/2010/main" val="12364660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observing the path that the combine took we can see that whenever the combine exits the crop field it turns back around and re-enters. We try to take advantage of this fact by sampling sets values between points that had a significant</a:t>
            </a:r>
            <a:r>
              <a:rPr lang="en-US" baseline="0" dirty="0" smtClean="0"/>
              <a:t> </a:t>
            </a:r>
            <a:r>
              <a:rPr lang="en-US" dirty="0" smtClean="0"/>
              <a:t>direction change.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a:t>
            </a:r>
            <a:r>
              <a:rPr lang="en-US" baseline="0" dirty="0" smtClean="0"/>
              <a:t> </a:t>
            </a:r>
            <a:r>
              <a:rPr lang="en-US" dirty="0" smtClean="0"/>
              <a:t>scan over the data set in time order and compare the direction of the combine at a certain point to its direction n points later. If there is a significant (greater than some threshold) change in the direction then we record all the data points between the two points. </a:t>
            </a:r>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10</a:t>
            </a:fld>
            <a:endParaRPr lang="en-US"/>
          </a:p>
        </p:txBody>
      </p:sp>
    </p:spTree>
    <p:extLst>
      <p:ext uri="{BB962C8B-B14F-4D97-AF65-F5344CB8AC3E}">
        <p14:creationId xmlns:p14="http://schemas.microsoft.com/office/powerpoint/2010/main" val="1179956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 method worked out the best. In this method we scan over the data in the time order. While doing so we try to find chains of zeroes that are longer than a certain length. We then sample these zero points and also a certain number of points to the left and right of this chain (10 worked out well).</a:t>
            </a:r>
          </a:p>
          <a:p>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11</a:t>
            </a:fld>
            <a:endParaRPr lang="en-US"/>
          </a:p>
        </p:txBody>
      </p:sp>
    </p:spTree>
    <p:extLst>
      <p:ext uri="{BB962C8B-B14F-4D97-AF65-F5344CB8AC3E}">
        <p14:creationId xmlns:p14="http://schemas.microsoft.com/office/powerpoint/2010/main" val="3470266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have only generated some plots of the zero chains that were found. We used linear interpolation to draw these curves. We notice that all the curves decay to zero after the same number of points, however this is just an artifact of the way we filtered using the zero chains approach. The curves largely seem similar enough which gives us hope that we can find a consistent decay curve.</a:t>
            </a:r>
          </a:p>
          <a:p>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12</a:t>
            </a:fld>
            <a:endParaRPr lang="en-US"/>
          </a:p>
        </p:txBody>
      </p:sp>
    </p:spTree>
    <p:extLst>
      <p:ext uri="{BB962C8B-B14F-4D97-AF65-F5344CB8AC3E}">
        <p14:creationId xmlns:p14="http://schemas.microsoft.com/office/powerpoint/2010/main" val="10534360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sample points</a:t>
            </a:r>
            <a:r>
              <a:rPr lang="en-US" baseline="0" dirty="0" smtClean="0"/>
              <a:t> </a:t>
            </a:r>
            <a:r>
              <a:rPr lang="en-US" dirty="0" smtClean="0"/>
              <a:t>extracted using the Zero Chains Method,</a:t>
            </a:r>
            <a:r>
              <a:rPr lang="en-US" baseline="0" dirty="0" smtClean="0"/>
              <a:t> I tested the critical points to create a lag function. </a:t>
            </a:r>
            <a:endParaRPr lang="en-US" dirty="0" smtClean="0"/>
          </a:p>
          <a:p>
            <a:r>
              <a:rPr lang="en-US" dirty="0" smtClean="0"/>
              <a:t>Since, the maximum length of the chain of sample points is 4000, I have truncated the length of the sample points to 40,60 then to 80 to focus on curve fitting the interval where the points are most populated. Tested the sampled points by performing 3</a:t>
            </a:r>
            <a:r>
              <a:rPr lang="en-US" baseline="30000" dirty="0" smtClean="0"/>
              <a:t>rd</a:t>
            </a:r>
            <a:r>
              <a:rPr lang="en-US" dirty="0" smtClean="0"/>
              <a:t>, 4</a:t>
            </a:r>
            <a:r>
              <a:rPr lang="en-US" baseline="30000" dirty="0" smtClean="0"/>
              <a:t>th</a:t>
            </a:r>
            <a:r>
              <a:rPr lang="en-US" dirty="0" smtClean="0"/>
              <a:t>, 6</a:t>
            </a:r>
            <a:r>
              <a:rPr lang="en-US" baseline="30000" dirty="0" smtClean="0"/>
              <a:t>th</a:t>
            </a:r>
            <a:r>
              <a:rPr lang="en-US" dirty="0" smtClean="0"/>
              <a:t>, and 10</a:t>
            </a:r>
            <a:r>
              <a:rPr lang="en-US" baseline="30000" dirty="0" smtClean="0"/>
              <a:t>th</a:t>
            </a:r>
            <a:r>
              <a:rPr lang="en-US" dirty="0" smtClean="0"/>
              <a:t> order polynomial fit. </a:t>
            </a:r>
          </a:p>
          <a:p>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13</a:t>
            </a:fld>
            <a:endParaRPr lang="en-US"/>
          </a:p>
        </p:txBody>
      </p:sp>
    </p:spTree>
    <p:extLst>
      <p:ext uri="{BB962C8B-B14F-4D97-AF65-F5344CB8AC3E}">
        <p14:creationId xmlns:p14="http://schemas.microsoft.com/office/powerpoint/2010/main" val="41478059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lag function with</a:t>
            </a:r>
            <a:r>
              <a:rPr lang="en-US" baseline="0" dirty="0" smtClean="0"/>
              <a:t> chains length 40</a:t>
            </a:r>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14</a:t>
            </a:fld>
            <a:endParaRPr lang="en-US"/>
          </a:p>
        </p:txBody>
      </p:sp>
    </p:spTree>
    <p:extLst>
      <p:ext uri="{BB962C8B-B14F-4D97-AF65-F5344CB8AC3E}">
        <p14:creationId xmlns:p14="http://schemas.microsoft.com/office/powerpoint/2010/main" val="38795457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Blue data represents the yield data</a:t>
            </a:r>
            <a:r>
              <a:rPr lang="en-US" baseline="0" dirty="0" smtClean="0"/>
              <a:t> of the critical points</a:t>
            </a:r>
          </a:p>
          <a:p>
            <a:r>
              <a:rPr lang="en-US" baseline="0" dirty="0" smtClean="0"/>
              <a:t>The green line represents the fitted curve.</a:t>
            </a:r>
          </a:p>
          <a:p>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15</a:t>
            </a:fld>
            <a:endParaRPr lang="en-US"/>
          </a:p>
        </p:txBody>
      </p:sp>
    </p:spTree>
    <p:extLst>
      <p:ext uri="{BB962C8B-B14F-4D97-AF65-F5344CB8AC3E}">
        <p14:creationId xmlns:p14="http://schemas.microsoft.com/office/powerpoint/2010/main" val="22603984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Yield data collected by the combine machine is inaccurate as there is a lag to reporting how much corn was harvested at each physical location visited. </a:t>
            </a:r>
          </a:p>
          <a:p>
            <a:r>
              <a:rPr lang="en-US" dirty="0" smtClean="0"/>
              <a:t>Mass flow delay occurs due to crop continuing to circulate throughout combine</a:t>
            </a:r>
            <a:r>
              <a:rPr lang="en-US" baseline="0" dirty="0" smtClean="0"/>
              <a:t> </a:t>
            </a:r>
            <a:r>
              <a:rPr lang="en-US" dirty="0" smtClean="0"/>
              <a:t>even when not in crop anymore. Opposite is true when entering a crop in that it </a:t>
            </a:r>
          </a:p>
          <a:p>
            <a:r>
              <a:rPr lang="en-US" dirty="0" smtClean="0"/>
              <a:t>takes time for grain to reach the sensor. This leads to a long delay in when the grain was harvested to when the grain was actually sensed.</a:t>
            </a:r>
          </a:p>
          <a:p>
            <a:r>
              <a:rPr lang="en-US" dirty="0" smtClean="0"/>
              <a:t>This delay is very present on headlands (edge of field) because we pass between crop and no crop. It is much more complex throughout the field due to a number of factors such as changes in combine speed, and changes in crop yield.</a:t>
            </a:r>
          </a:p>
        </p:txBody>
      </p:sp>
      <p:sp>
        <p:nvSpPr>
          <p:cNvPr id="4" name="Slide Number Placeholder 3"/>
          <p:cNvSpPr>
            <a:spLocks noGrp="1"/>
          </p:cNvSpPr>
          <p:nvPr>
            <p:ph type="sldNum" sz="quarter" idx="10"/>
          </p:nvPr>
        </p:nvSpPr>
        <p:spPr/>
        <p:txBody>
          <a:bodyPr/>
          <a:lstStyle/>
          <a:p>
            <a:fld id="{41C8C503-B7A4-834E-A0FE-E1402B2813C4}" type="slidenum">
              <a:rPr lang="en-US" smtClean="0"/>
              <a:t>2</a:t>
            </a:fld>
            <a:endParaRPr lang="en-US"/>
          </a:p>
        </p:txBody>
      </p:sp>
    </p:spTree>
    <p:extLst>
      <p:ext uri="{BB962C8B-B14F-4D97-AF65-F5344CB8AC3E}">
        <p14:creationId xmlns:p14="http://schemas.microsoft.com/office/powerpoint/2010/main" val="3607210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goal of this project is to implement a system to analyze yield data and then build a more accurate yield map. The yield data that is recorded at each point is more an average of the crop that was harvested over the past few minutes rather than the crop harvested at the current location. We aim to get a better, more mathematical understanding of how this lag works and then we will try and rectify the data to obtain a more accurate yield map.</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3</a:t>
            </a:fld>
            <a:endParaRPr lang="en-US"/>
          </a:p>
        </p:txBody>
      </p:sp>
    </p:spTree>
    <p:extLst>
      <p:ext uri="{BB962C8B-B14F-4D97-AF65-F5344CB8AC3E}">
        <p14:creationId xmlns:p14="http://schemas.microsoft.com/office/powerpoint/2010/main" val="36156520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the data sets that have been provided to us contain the location of each record and the yield that was recorded at that location. Very often the data is sorted by time, or the data contains the time stamps at which the yields were recorded. Some of the data sets contain extra attributes such as Elevation, Air Temperature, Wind Speed, etc. however we have not been able to make use of these values to solve the problem at hand.</a:t>
            </a:r>
          </a:p>
          <a:p>
            <a:r>
              <a:rPr lang="en-US" dirty="0" smtClean="0"/>
              <a:t>Experimenting</a:t>
            </a:r>
            <a:r>
              <a:rPr lang="en-US" baseline="0" dirty="0" smtClean="0"/>
              <a:t> with these data, we continued our research to find the solution with the </a:t>
            </a:r>
            <a:r>
              <a:rPr lang="en-US" baseline="0" dirty="0" err="1" smtClean="0"/>
              <a:t>Broghammer</a:t>
            </a:r>
            <a:r>
              <a:rPr lang="en-US" baseline="0" dirty="0" smtClean="0"/>
              <a:t> data. </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4</a:t>
            </a:fld>
            <a:endParaRPr lang="en-US"/>
          </a:p>
        </p:txBody>
      </p:sp>
    </p:spTree>
    <p:extLst>
      <p:ext uri="{BB962C8B-B14F-4D97-AF65-F5344CB8AC3E}">
        <p14:creationId xmlns:p14="http://schemas.microsoft.com/office/powerpoint/2010/main" val="1138339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have created scatter plots of the yield map. </a:t>
            </a:r>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5</a:t>
            </a:fld>
            <a:endParaRPr lang="en-US"/>
          </a:p>
        </p:txBody>
      </p:sp>
    </p:spTree>
    <p:extLst>
      <p:ext uri="{BB962C8B-B14F-4D97-AF65-F5344CB8AC3E}">
        <p14:creationId xmlns:p14="http://schemas.microsoft.com/office/powerpoint/2010/main" val="2090925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gradient/color bar which tells us what value of yield point on the yield map has. </a:t>
            </a:r>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6</a:t>
            </a:fld>
            <a:endParaRPr lang="en-US"/>
          </a:p>
        </p:txBody>
      </p:sp>
    </p:spTree>
    <p:extLst>
      <p:ext uri="{BB962C8B-B14F-4D97-AF65-F5344CB8AC3E}">
        <p14:creationId xmlns:p14="http://schemas.microsoft.com/office/powerpoint/2010/main" val="10203165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same field as seen on </a:t>
            </a:r>
            <a:r>
              <a:rPr lang="en-US" dirty="0" err="1" smtClean="0"/>
              <a:t>google</a:t>
            </a:r>
            <a:r>
              <a:rPr lang="en-US" dirty="0" smtClean="0"/>
              <a:t> maps</a:t>
            </a:r>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7</a:t>
            </a:fld>
            <a:endParaRPr lang="en-US"/>
          </a:p>
        </p:txBody>
      </p:sp>
    </p:spTree>
    <p:extLst>
      <p:ext uri="{BB962C8B-B14F-4D97-AF65-F5344CB8AC3E}">
        <p14:creationId xmlns:p14="http://schemas.microsoft.com/office/powerpoint/2010/main" val="34052479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Given the time stamps we are also able to show the exact path that the combine took on the field.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8</a:t>
            </a:fld>
            <a:endParaRPr lang="en-US"/>
          </a:p>
        </p:txBody>
      </p:sp>
    </p:spTree>
    <p:extLst>
      <p:ext uri="{BB962C8B-B14F-4D97-AF65-F5344CB8AC3E}">
        <p14:creationId xmlns:p14="http://schemas.microsoft.com/office/powerpoint/2010/main" val="29170989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order to estimate the error function we filter out certain critical values from the given data. These values correspond to the places where the combine is entering or exiting the field. Since there is zero corn harvested in these areas the yield being recorded starts to decay. We hope that by observing this decay curve we can get a better understanding of how the lag works. We developed several different approaches to find the Critical Points and</a:t>
            </a:r>
            <a:r>
              <a:rPr lang="en-US" baseline="0" dirty="0" smtClean="0"/>
              <a:t> </a:t>
            </a:r>
            <a:r>
              <a:rPr lang="en-US" dirty="0" smtClean="0"/>
              <a:t>experimented</a:t>
            </a:r>
            <a:r>
              <a:rPr lang="en-US" baseline="0" dirty="0" smtClean="0"/>
              <a:t> the methods with the </a:t>
            </a:r>
            <a:r>
              <a:rPr lang="en-US" baseline="0" dirty="0" err="1" smtClean="0"/>
              <a:t>Broghammer</a:t>
            </a:r>
            <a:r>
              <a:rPr lang="en-US" baseline="0" dirty="0" smtClean="0"/>
              <a:t> data but will present the two that worked out satisfactorily. </a:t>
            </a:r>
            <a:endParaRPr lang="en-US" dirty="0"/>
          </a:p>
        </p:txBody>
      </p:sp>
      <p:sp>
        <p:nvSpPr>
          <p:cNvPr id="4" name="Slide Number Placeholder 3"/>
          <p:cNvSpPr>
            <a:spLocks noGrp="1"/>
          </p:cNvSpPr>
          <p:nvPr>
            <p:ph type="sldNum" sz="quarter" idx="10"/>
          </p:nvPr>
        </p:nvSpPr>
        <p:spPr/>
        <p:txBody>
          <a:bodyPr/>
          <a:lstStyle/>
          <a:p>
            <a:fld id="{41C8C503-B7A4-834E-A0FE-E1402B2813C4}" type="slidenum">
              <a:rPr lang="en-US" smtClean="0"/>
              <a:t>9</a:t>
            </a:fld>
            <a:endParaRPr lang="en-US"/>
          </a:p>
        </p:txBody>
      </p:sp>
    </p:spTree>
    <p:extLst>
      <p:ext uri="{BB962C8B-B14F-4D97-AF65-F5344CB8AC3E}">
        <p14:creationId xmlns:p14="http://schemas.microsoft.com/office/powerpoint/2010/main" val="19956677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smtClean="0"/>
              <a:t>Click to edit Master title style</a:t>
            </a:r>
            <a:endParaRPr kumimoji="0" lang="en-US"/>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pPr eaLnBrk="1" latinLnBrk="0" hangingPunct="1"/>
            <a:fld id="{9D21D778-B565-4D7E-94D7-64010A445B68}" type="datetimeFigureOut">
              <a:rPr lang="en-US" smtClean="0"/>
              <a:pPr eaLnBrk="1" latinLnBrk="0" hangingPunct="1"/>
              <a:t>6/20/14</a:t>
            </a:fld>
            <a:endParaRPr lang="en-US"/>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endParaRPr kumimoji="0" lang="en-US"/>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pPr eaLnBrk="1" latinLnBrk="0" hangingPunct="1"/>
            <a:fld id="{9D21D778-B565-4D7E-94D7-64010A445B68}" type="datetimeFigureOut">
              <a:rPr lang="en-US" smtClean="0"/>
              <a:pPr eaLnBrk="1" latinLnBrk="0" hangingPunct="1"/>
              <a:t>6/20/14</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pPr eaLnBrk="1" latinLnBrk="0" hangingPunct="1"/>
            <a:fld id="{9D21D778-B565-4D7E-94D7-64010A445B68}" type="datetimeFigureOut">
              <a:rPr lang="en-US" smtClean="0"/>
              <a:pPr eaLnBrk="1" latinLnBrk="0" hangingPunct="1"/>
              <a:t>6/20/14</a:t>
            </a:fld>
            <a:endParaRPr lang="en-US"/>
          </a:p>
        </p:txBody>
      </p:sp>
      <p:sp>
        <p:nvSpPr>
          <p:cNvPr id="5" name="Footer Placeholder 4"/>
          <p:cNvSpPr>
            <a:spLocks noGrp="1"/>
          </p:cNvSpPr>
          <p:nvPr>
            <p:ph type="ftr" sz="quarter" idx="11"/>
          </p:nvPr>
        </p:nvSpPr>
        <p:spPr>
          <a:xfrm>
            <a:off x="457201" y="6248207"/>
            <a:ext cx="5573483" cy="365125"/>
          </a:xfrm>
        </p:spPr>
        <p:txBody>
          <a:bodyPr/>
          <a:lstStyle/>
          <a:p>
            <a:endParaRPr kumimoji="0" lang="en-US"/>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2C6B1FF6-39B9-40F5-8B67-33C6354A3D4F}" type="slidenum">
              <a:rPr kumimoji="0" lang="en-US" smtClean="0"/>
              <a:pPr eaLnBrk="1" latinLnBrk="0" hangingPunct="1"/>
              <a:t>‹#›</a:t>
            </a:fld>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pPr eaLnBrk="1" latinLnBrk="0" hangingPunct="1"/>
            <a:fld id="{9D21D778-B565-4D7E-94D7-64010A445B68}" type="datetimeFigureOut">
              <a:rPr lang="en-US" smtClean="0"/>
              <a:pPr eaLnBrk="1" latinLnBrk="0" hangingPunct="1"/>
              <a:t>6/20/14</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2C6B1FF6-39B9-40F5-8B67-33C6354A3D4F}" type="slidenum">
              <a:rPr kumimoji="0" lang="en-US" smtClean="0"/>
              <a:pPr eaLnBrk="1" latinLnBrk="0" hangingPunct="1"/>
              <a:t>‹#›</a:t>
            </a:fld>
            <a:endParaRPr kumimoji="0" lang="en-US" dirty="0"/>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smtClean="0"/>
              <a:t>Click to edit Master title style</a:t>
            </a:r>
            <a:endParaRPr kumimoji="0" lang="en-US"/>
          </a:p>
        </p:txBody>
      </p:sp>
      <p:sp>
        <p:nvSpPr>
          <p:cNvPr id="12" name="Date Placeholder 11"/>
          <p:cNvSpPr>
            <a:spLocks noGrp="1"/>
          </p:cNvSpPr>
          <p:nvPr>
            <p:ph type="dt" sz="half" idx="10"/>
          </p:nvPr>
        </p:nvSpPr>
        <p:spPr/>
        <p:txBody>
          <a:bodyPr/>
          <a:lstStyle/>
          <a:p>
            <a:pPr eaLnBrk="1" latinLnBrk="0" hangingPunct="1"/>
            <a:fld id="{9D21D778-B565-4D7E-94D7-64010A445B68}" type="datetimeFigureOut">
              <a:rPr lang="en-US" smtClean="0"/>
              <a:pPr eaLnBrk="1" latinLnBrk="0" hangingPunct="1"/>
              <a:t>6/20/14</a:t>
            </a:fld>
            <a:endParaRPr lang="en-US"/>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
        <p:nvSpPr>
          <p:cNvPr id="14" name="Footer Placeholder 13"/>
          <p:cNvSpPr>
            <a:spLocks noGrp="1"/>
          </p:cNvSpPr>
          <p:nvPr>
            <p:ph type="ftr" sz="quarter" idx="12"/>
          </p:nvPr>
        </p:nvSpPr>
        <p:spPr/>
        <p:txBody>
          <a:bodyPr/>
          <a:lstStyle/>
          <a:p>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8" name="Date Placeholder 7"/>
          <p:cNvSpPr>
            <a:spLocks noGrp="1"/>
          </p:cNvSpPr>
          <p:nvPr>
            <p:ph type="dt" sz="half" idx="15"/>
          </p:nvPr>
        </p:nvSpPr>
        <p:spPr/>
        <p:txBody>
          <a:bodyPr rtlCol="0"/>
          <a:lstStyle/>
          <a:p>
            <a:pPr eaLnBrk="1" latinLnBrk="0" hangingPunct="1"/>
            <a:fld id="{9D21D778-B565-4D7E-94D7-64010A445B68}" type="datetimeFigureOut">
              <a:rPr lang="en-US" smtClean="0"/>
              <a:pPr eaLnBrk="1" latinLnBrk="0" hangingPunct="1"/>
              <a:t>6/20/14</a:t>
            </a:fld>
            <a:endParaRPr lang="en-US"/>
          </a:p>
        </p:txBody>
      </p:sp>
      <p:sp>
        <p:nvSpPr>
          <p:cNvPr id="10" name="Slide Number Placeholder 9"/>
          <p:cNvSpPr>
            <a:spLocks noGrp="1"/>
          </p:cNvSpPr>
          <p:nvPr>
            <p:ph type="sldNum" sz="quarter" idx="16"/>
          </p:nvPr>
        </p:nvSpPr>
        <p:spPr/>
        <p:txBody>
          <a:bodyPr rtlCol="0"/>
          <a:lstStyle/>
          <a:p>
            <a:fld id="{2C6B1FF6-39B9-40F5-8B67-33C6354A3D4F}" type="slidenum">
              <a:rPr kumimoji="0" lang="en-US" smtClean="0"/>
              <a:pPr eaLnBrk="1" latinLnBrk="0" hangingPunct="1"/>
              <a:t>‹#›</a:t>
            </a:fld>
            <a:endParaRPr kumimoji="0" lang="en-US"/>
          </a:p>
        </p:txBody>
      </p:sp>
      <p:sp>
        <p:nvSpPr>
          <p:cNvPr id="12" name="Footer Placeholder 11"/>
          <p:cNvSpPr>
            <a:spLocks noGrp="1"/>
          </p:cNvSpPr>
          <p:nvPr>
            <p:ph type="ftr" sz="quarter" idx="17"/>
          </p:nvPr>
        </p:nvSpPr>
        <p:spPr/>
        <p:txBody>
          <a:bodyPr rtlCol="0"/>
          <a:lstStyle/>
          <a:p>
            <a:endParaRPr kumimoji="0"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smtClean="0"/>
              <a:t>Click to edit Master title style</a:t>
            </a:r>
            <a:endParaRPr kumimoji="0" lang="en-US"/>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Date Placeholder 9"/>
          <p:cNvSpPr>
            <a:spLocks noGrp="1"/>
          </p:cNvSpPr>
          <p:nvPr>
            <p:ph type="dt" sz="half" idx="15"/>
          </p:nvPr>
        </p:nvSpPr>
        <p:spPr/>
        <p:txBody>
          <a:bodyPr rtlCol="0"/>
          <a:lstStyle/>
          <a:p>
            <a:pPr eaLnBrk="1" latinLnBrk="0" hangingPunct="1"/>
            <a:fld id="{9D21D778-B565-4D7E-94D7-64010A445B68}" type="datetimeFigureOut">
              <a:rPr lang="en-US" smtClean="0"/>
              <a:pPr eaLnBrk="1" latinLnBrk="0" hangingPunct="1"/>
              <a:t>6/20/14</a:t>
            </a:fld>
            <a:endParaRPr lang="en-US"/>
          </a:p>
        </p:txBody>
      </p:sp>
      <p:sp>
        <p:nvSpPr>
          <p:cNvPr id="12" name="Slide Number Placeholder 11"/>
          <p:cNvSpPr>
            <a:spLocks noGrp="1"/>
          </p:cNvSpPr>
          <p:nvPr>
            <p:ph type="sldNum" sz="quarter" idx="16"/>
          </p:nvPr>
        </p:nvSpPr>
        <p:spPr/>
        <p:txBody>
          <a:bodyPr rtlCol="0"/>
          <a:lstStyle/>
          <a:p>
            <a:pPr algn="ctr" eaLnBrk="1" latinLnBrk="0" hangingPunct="1"/>
            <a:fld id="{2C6B1FF6-39B9-40F5-8B67-33C6354A3D4F}" type="slidenum">
              <a:rPr kumimoji="0" lang="en-US" smtClean="0"/>
              <a:pPr algn="ctr" eaLnBrk="1" latinLnBrk="0" hangingPunct="1"/>
              <a:t>‹#›</a:t>
            </a:fld>
            <a:endParaRPr kumimoji="0" lang="en-US" dirty="0"/>
          </a:p>
        </p:txBody>
      </p:sp>
      <p:sp>
        <p:nvSpPr>
          <p:cNvPr id="14" name="Footer Placeholder 13"/>
          <p:cNvSpPr>
            <a:spLocks noGrp="1"/>
          </p:cNvSpPr>
          <p:nvPr>
            <p:ph type="ftr" sz="quarter" idx="17"/>
          </p:nvPr>
        </p:nvSpPr>
        <p:spPr/>
        <p:txBody>
          <a:bodyPr rtlCol="0"/>
          <a:lstStyle/>
          <a:p>
            <a:endParaRPr kumimoji="0" lang="en-US"/>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pPr eaLnBrk="1" latinLnBrk="0" hangingPunct="1"/>
            <a:fld id="{9D21D778-B565-4D7E-94D7-64010A445B68}" type="datetimeFigureOut">
              <a:rPr lang="en-US" smtClean="0"/>
              <a:pPr eaLnBrk="1" latinLnBrk="0" hangingPunct="1"/>
              <a:t>6/20/14</a:t>
            </a:fld>
            <a:endParaRPr lang="en-US"/>
          </a:p>
        </p:txBody>
      </p:sp>
      <p:sp>
        <p:nvSpPr>
          <p:cNvPr id="4" name="Footer Placeholder 3"/>
          <p:cNvSpPr>
            <a:spLocks noGrp="1"/>
          </p:cNvSpPr>
          <p:nvPr>
            <p:ph type="ftr" sz="quarter" idx="11"/>
          </p:nvPr>
        </p:nvSpPr>
        <p:spPr/>
        <p:txBody>
          <a:bodyPr/>
          <a:lstStyle/>
          <a:p>
            <a:endParaRPr kumimoji="0"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2C6B1FF6-39B9-40F5-8B67-33C6354A3D4F}" type="slidenum">
              <a:rPr kumimoji="0" lang="en-US" smtClean="0"/>
              <a:pPr eaLnBrk="1" latinLnBrk="0" hangingPunct="1"/>
              <a:t>‹#›</a:t>
            </a:fld>
            <a:endParaRPr kumimoji="0"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eaLnBrk="1" latinLnBrk="0" hangingPunct="1"/>
            <a:fld id="{9D21D778-B565-4D7E-94D7-64010A445B68}" type="datetimeFigureOut">
              <a:rPr lang="en-US" smtClean="0"/>
              <a:pPr eaLnBrk="1" latinLnBrk="0" hangingPunct="1"/>
              <a:t>6/20/14</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2C6B1FF6-39B9-40F5-8B67-33C6354A3D4F}" type="slidenum">
              <a:rPr kumimoji="0" lang="en-US" smtClean="0"/>
              <a:pPr eaLnBrk="1" latinLnBrk="0" hangingPunct="1"/>
              <a:t>‹#›</a:t>
            </a:fld>
            <a:endParaRPr kumimoji="0" lang="en-US" dirty="0">
              <a:solidFill>
                <a:srgbClr val="FFFFFF"/>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pPr eaLnBrk="1" latinLnBrk="0" hangingPunct="1"/>
            <a:fld id="{9D21D778-B565-4D7E-94D7-64010A445B68}" type="datetimeFigureOut">
              <a:rPr lang="en-US" smtClean="0"/>
              <a:pPr eaLnBrk="1" latinLnBrk="0" hangingPunct="1"/>
              <a:t>6/20/14</a:t>
            </a:fld>
            <a:endParaRPr lang="en-US"/>
          </a:p>
        </p:txBody>
      </p:sp>
      <p:sp>
        <p:nvSpPr>
          <p:cNvPr id="6" name="Footer Placeholder 5"/>
          <p:cNvSpPr>
            <a:spLocks noGrp="1"/>
          </p:cNvSpPr>
          <p:nvPr>
            <p:ph type="ftr" sz="quarter" idx="11"/>
          </p:nvPr>
        </p:nvSpPr>
        <p:spPr/>
        <p:txBody>
          <a:bodyPr/>
          <a:lstStyle/>
          <a:p>
            <a:endParaRPr kumimoji="0"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
        <p:nvSpPr>
          <p:cNvPr id="3" name="Text Placeholder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smtClean="0"/>
              <a:t>Click to edit Master title style</a:t>
            </a:r>
            <a:endParaRPr kumimoji="0" lang="en-US"/>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pPr eaLnBrk="1" latinLnBrk="0" hangingPunct="1"/>
            <a:fld id="{9D21D778-B565-4D7E-94D7-64010A445B68}" type="datetimeFigureOut">
              <a:rPr lang="en-US" smtClean="0"/>
              <a:pPr eaLnBrk="1" latinLnBrk="0" hangingPunct="1"/>
              <a:t>6/20/14</a:t>
            </a:fld>
            <a:endParaRPr lang="en-US" dirty="0"/>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2C6B1FF6-39B9-40F5-8B67-33C6354A3D4F}" type="slidenum">
              <a:rPr kumimoji="0" lang="en-US" smtClean="0"/>
              <a:pPr eaLnBrk="1" latinLnBrk="0" hangingPunct="1"/>
              <a:t>‹#›</a:t>
            </a:fld>
            <a:endParaRPr kumimoji="0" lang="en-US" dirty="0"/>
          </a:p>
        </p:txBody>
      </p:sp>
      <p:sp>
        <p:nvSpPr>
          <p:cNvPr id="14" name="Footer Placeholder 13"/>
          <p:cNvSpPr>
            <a:spLocks noGrp="1"/>
          </p:cNvSpPr>
          <p:nvPr>
            <p:ph type="ftr" sz="quarter" idx="12"/>
          </p:nvPr>
        </p:nvSpPr>
        <p:spPr>
          <a:xfrm>
            <a:off x="1600200" y="6248206"/>
            <a:ext cx="4572000" cy="365125"/>
          </a:xfrm>
        </p:spPr>
        <p:txBody>
          <a:bodyPr rtlCol="0"/>
          <a:lstStyle/>
          <a:p>
            <a:endParaRPr kumimoji="0" lang="en-US" dirty="0"/>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smtClean="0"/>
              <a:t>Drag picture to placeholder or click icon to add</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096000" y="6248400"/>
            <a:ext cx="2667000" cy="365125"/>
          </a:xfrm>
          <a:prstGeom prst="rect">
            <a:avLst/>
          </a:prstGeom>
        </p:spPr>
        <p:txBody>
          <a:bodyPr vert="horz" anchor="ctr" anchorCtr="0"/>
          <a:lstStyle>
            <a:lvl1pPr algn="l" eaLnBrk="1" latinLnBrk="0" hangingPunct="1">
              <a:defRPr kumimoji="0" sz="1400">
                <a:solidFill>
                  <a:schemeClr val="tx2"/>
                </a:solidFill>
              </a:defRPr>
            </a:lvl1pPr>
          </a:lstStyle>
          <a:p>
            <a:pPr algn="r" eaLnBrk="1" latinLnBrk="0" hangingPunct="1"/>
            <a:fld id="{9D21D778-B565-4D7E-94D7-64010A445B68}" type="datetimeFigureOut">
              <a:rPr lang="en-US" smtClean="0"/>
              <a:pPr algn="r" eaLnBrk="1" latinLnBrk="0" hangingPunct="1"/>
              <a:t>6/20/14</a:t>
            </a:fld>
            <a:endParaRPr lang="en-US" sz="1400" dirty="0">
              <a:solidFill>
                <a:srgbClr val="FFFFFF"/>
              </a:solidFill>
            </a:endParaRPr>
          </a:p>
        </p:txBody>
      </p:sp>
      <p:sp>
        <p:nvSpPr>
          <p:cNvPr id="3" name="Footer Placeholder 2"/>
          <p:cNvSpPr>
            <a:spLocks noGrp="1"/>
          </p:cNvSpPr>
          <p:nvPr>
            <p:ph type="ftr" sz="quarter" idx="3"/>
          </p:nvPr>
        </p:nvSpPr>
        <p:spPr>
          <a:xfrm>
            <a:off x="609600" y="6248206"/>
            <a:ext cx="5421083" cy="365125"/>
          </a:xfrm>
          <a:prstGeom prst="rect">
            <a:avLst/>
          </a:prstGeom>
        </p:spPr>
        <p:txBody>
          <a:bodyPr vert="horz" anchor="ctr"/>
          <a:lstStyle>
            <a:lvl1pPr algn="r" eaLnBrk="1" latinLnBrk="0" hangingPunct="1">
              <a:defRPr kumimoji="0" sz="1400">
                <a:solidFill>
                  <a:schemeClr val="tx2"/>
                </a:solidFill>
              </a:defRPr>
            </a:lvl1pPr>
          </a:lstStyle>
          <a:p>
            <a:pPr algn="l" eaLnBrk="1" latinLnBrk="0" hangingPunct="1"/>
            <a:endParaRPr kumimoji="0" lang="en-US" dirty="0">
              <a:solidFill>
                <a:srgbClr val="FFFFFF"/>
              </a:solidFill>
            </a:endParaRPr>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pPr algn="ctr" eaLnBrk="1" latinLnBrk="0" hangingPunct="1"/>
            <a:fld id="{2C6B1FF6-39B9-40F5-8B67-33C6354A3D4F}" type="slidenum">
              <a:rPr kumimoji="0" lang="en-US" smtClean="0"/>
              <a:pPr algn="ctr" eaLnBrk="1" latinLnBrk="0" hangingPunct="1"/>
              <a:t>‹#›</a:t>
            </a:fld>
            <a:endParaRPr kumimoji="0" lang="en-US" sz="1600" dirty="0">
              <a:solidFill>
                <a:schemeClr val="accent3">
                  <a:shade val="75000"/>
                </a:schemeClr>
              </a:solidFill>
            </a:endParaRPr>
          </a:p>
        </p:txBody>
      </p:sp>
    </p:spTree>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Curve%20Fitting%20and%20Plotting%20Data" TargetMode="Externa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4" Type="http://schemas.openxmlformats.org/officeDocument/2006/relationships/oleObject" Target="../embeddings/oleObject1.bin"/><Relationship Id="rId5" Type="http://schemas.openxmlformats.org/officeDocument/2006/relationships/image" Target="../media/image9.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John Deere Yield Data Correction Project</a:t>
            </a:r>
            <a:endParaRPr lang="en-US" dirty="0"/>
          </a:p>
        </p:txBody>
      </p:sp>
      <p:sp>
        <p:nvSpPr>
          <p:cNvPr id="2" name="Subtitle 1"/>
          <p:cNvSpPr>
            <a:spLocks noGrp="1"/>
          </p:cNvSpPr>
          <p:nvPr>
            <p:ph type="subTitle" idx="1"/>
          </p:nvPr>
        </p:nvSpPr>
        <p:spPr/>
        <p:txBody>
          <a:bodyPr>
            <a:normAutofit fontScale="77500" lnSpcReduction="20000"/>
          </a:bodyPr>
          <a:lstStyle/>
          <a:p>
            <a:r>
              <a:rPr lang="en-US" dirty="0" smtClean="0"/>
              <a:t>Dr. Eric Shaffer</a:t>
            </a:r>
          </a:p>
          <a:p>
            <a:r>
              <a:rPr lang="en-US" dirty="0" smtClean="0"/>
              <a:t>Mariko Wakabayashi</a:t>
            </a:r>
            <a:endParaRPr lang="en-US" dirty="0"/>
          </a:p>
        </p:txBody>
      </p:sp>
    </p:spTree>
    <p:extLst>
      <p:ext uri="{BB962C8B-B14F-4D97-AF65-F5344CB8AC3E}">
        <p14:creationId xmlns:p14="http://schemas.microsoft.com/office/powerpoint/2010/main" val="1834248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 One</a:t>
            </a:r>
            <a:endParaRPr lang="en-US" dirty="0"/>
          </a:p>
        </p:txBody>
      </p:sp>
      <p:sp>
        <p:nvSpPr>
          <p:cNvPr id="3" name="Content Placeholder 2"/>
          <p:cNvSpPr>
            <a:spLocks noGrp="1"/>
          </p:cNvSpPr>
          <p:nvPr>
            <p:ph sz="quarter" idx="1"/>
          </p:nvPr>
        </p:nvSpPr>
        <p:spPr/>
        <p:txBody>
          <a:bodyPr>
            <a:normAutofit/>
          </a:bodyPr>
          <a:lstStyle/>
          <a:p>
            <a:pPr marL="0" indent="0">
              <a:buNone/>
            </a:pPr>
            <a:r>
              <a:rPr lang="en-US" sz="2400" dirty="0"/>
              <a:t>Direction </a:t>
            </a:r>
            <a:r>
              <a:rPr lang="en-US" sz="2400" dirty="0" smtClean="0"/>
              <a:t>Change</a:t>
            </a:r>
            <a:endParaRPr lang="en-US" sz="2400" dirty="0"/>
          </a:p>
          <a:p>
            <a:endParaRPr lang="en-US" dirty="0"/>
          </a:p>
        </p:txBody>
      </p:sp>
      <p:pic>
        <p:nvPicPr>
          <p:cNvPr id="4" name="Picture 3" descr="Screenshot 2014-05-18 14.45.2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3186" y="2088413"/>
            <a:ext cx="5698671" cy="4642587"/>
          </a:xfrm>
          <a:prstGeom prst="rect">
            <a:avLst/>
          </a:prstGeom>
        </p:spPr>
      </p:pic>
    </p:spTree>
    <p:extLst>
      <p:ext uri="{BB962C8B-B14F-4D97-AF65-F5344CB8AC3E}">
        <p14:creationId xmlns:p14="http://schemas.microsoft.com/office/powerpoint/2010/main" val="206143704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 Two </a:t>
            </a:r>
            <a:endParaRPr lang="en-US" dirty="0"/>
          </a:p>
        </p:txBody>
      </p:sp>
      <p:sp>
        <p:nvSpPr>
          <p:cNvPr id="3" name="Content Placeholder 2"/>
          <p:cNvSpPr>
            <a:spLocks noGrp="1"/>
          </p:cNvSpPr>
          <p:nvPr>
            <p:ph sz="quarter" idx="1"/>
          </p:nvPr>
        </p:nvSpPr>
        <p:spPr/>
        <p:txBody>
          <a:bodyPr>
            <a:normAutofit/>
          </a:bodyPr>
          <a:lstStyle/>
          <a:p>
            <a:pPr marL="0" indent="0">
              <a:buNone/>
            </a:pPr>
            <a:r>
              <a:rPr lang="en-US" sz="2400" dirty="0"/>
              <a:t>Zero </a:t>
            </a:r>
            <a:r>
              <a:rPr lang="en-US" sz="2400" dirty="0" smtClean="0"/>
              <a:t>Chains</a:t>
            </a:r>
            <a:endParaRPr lang="en-US" sz="2400" dirty="0"/>
          </a:p>
          <a:p>
            <a:endParaRPr lang="en-US" dirty="0"/>
          </a:p>
        </p:txBody>
      </p:sp>
      <p:pic>
        <p:nvPicPr>
          <p:cNvPr id="4" name="Picture 3" descr="Screenshot 2014-05-17 09.20.0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0701" y="2067321"/>
            <a:ext cx="5647870" cy="4690782"/>
          </a:xfrm>
          <a:prstGeom prst="rect">
            <a:avLst/>
          </a:prstGeom>
        </p:spPr>
      </p:pic>
    </p:spTree>
    <p:extLst>
      <p:ext uri="{BB962C8B-B14F-4D97-AF65-F5344CB8AC3E}">
        <p14:creationId xmlns:p14="http://schemas.microsoft.com/office/powerpoint/2010/main" val="392869484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Analysis Step Three</a:t>
            </a:r>
            <a:endParaRPr lang="en-US" dirty="0"/>
          </a:p>
        </p:txBody>
      </p:sp>
      <p:sp>
        <p:nvSpPr>
          <p:cNvPr id="3" name="Content Placeholder 2"/>
          <p:cNvSpPr>
            <a:spLocks noGrp="1"/>
          </p:cNvSpPr>
          <p:nvPr>
            <p:ph sz="quarter" idx="1"/>
          </p:nvPr>
        </p:nvSpPr>
        <p:spPr/>
        <p:txBody>
          <a:bodyPr>
            <a:normAutofit/>
          </a:bodyPr>
          <a:lstStyle/>
          <a:p>
            <a:pPr marL="0" indent="0">
              <a:buNone/>
            </a:pPr>
            <a:r>
              <a:rPr lang="en-US" sz="2400" dirty="0"/>
              <a:t>Estimating Lag </a:t>
            </a:r>
            <a:r>
              <a:rPr lang="en-US" sz="2400" dirty="0" smtClean="0"/>
              <a:t>Function</a:t>
            </a:r>
            <a:endParaRPr lang="en-US" sz="2400" dirty="0"/>
          </a:p>
          <a:p>
            <a:endParaRPr lang="en-US" dirty="0"/>
          </a:p>
        </p:txBody>
      </p:sp>
      <p:pic>
        <p:nvPicPr>
          <p:cNvPr id="4" name="Picture 3" descr="Screenshot 2014-05-17 09.20.3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0714" y="2097202"/>
            <a:ext cx="6535750" cy="4561227"/>
          </a:xfrm>
          <a:prstGeom prst="rect">
            <a:avLst/>
          </a:prstGeom>
        </p:spPr>
      </p:pic>
    </p:spTree>
    <p:extLst>
      <p:ext uri="{BB962C8B-B14F-4D97-AF65-F5344CB8AC3E}">
        <p14:creationId xmlns:p14="http://schemas.microsoft.com/office/powerpoint/2010/main" val="417301548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Curve Fitting and Plotting</a:t>
            </a:r>
            <a:endParaRPr lang="en-US" dirty="0"/>
          </a:p>
        </p:txBody>
      </p:sp>
      <p:sp>
        <p:nvSpPr>
          <p:cNvPr id="3" name="Content Placeholder 2"/>
          <p:cNvSpPr>
            <a:spLocks noGrp="1"/>
          </p:cNvSpPr>
          <p:nvPr>
            <p:ph sz="quarter" idx="1"/>
          </p:nvPr>
        </p:nvSpPr>
        <p:spPr/>
        <p:txBody>
          <a:bodyPr>
            <a:normAutofit/>
          </a:bodyPr>
          <a:lstStyle/>
          <a:p>
            <a:r>
              <a:rPr lang="en-US" dirty="0">
                <a:hlinkClick r:id="rId3" action="ppaction://hlinkfile"/>
              </a:rPr>
              <a:t>Curve Fitting and Plotting </a:t>
            </a:r>
            <a:r>
              <a:rPr lang="en-US" dirty="0" smtClean="0">
                <a:hlinkClick r:id="rId3" action="ppaction://hlinkfile"/>
              </a:rPr>
              <a:t>Data</a:t>
            </a:r>
            <a:endParaRPr lang="en-US" dirty="0" smtClean="0"/>
          </a:p>
          <a:p>
            <a:r>
              <a:rPr lang="en-US" dirty="0" smtClean="0"/>
              <a:t>Tested </a:t>
            </a:r>
            <a:r>
              <a:rPr lang="en-US" dirty="0"/>
              <a:t>the sampled points by performing 3</a:t>
            </a:r>
            <a:r>
              <a:rPr lang="en-US" baseline="30000" dirty="0"/>
              <a:t>rd</a:t>
            </a:r>
            <a:r>
              <a:rPr lang="en-US" dirty="0"/>
              <a:t>, 4</a:t>
            </a:r>
            <a:r>
              <a:rPr lang="en-US" baseline="30000" dirty="0"/>
              <a:t>th</a:t>
            </a:r>
            <a:r>
              <a:rPr lang="en-US" dirty="0"/>
              <a:t>, 6</a:t>
            </a:r>
            <a:r>
              <a:rPr lang="en-US" baseline="30000" dirty="0"/>
              <a:t>th</a:t>
            </a:r>
            <a:r>
              <a:rPr lang="en-US" dirty="0"/>
              <a:t>, and 10</a:t>
            </a:r>
            <a:r>
              <a:rPr lang="en-US" baseline="30000" dirty="0"/>
              <a:t>th</a:t>
            </a:r>
            <a:r>
              <a:rPr lang="en-US" dirty="0"/>
              <a:t> order polynomial fit. </a:t>
            </a:r>
            <a:endParaRPr lang="en-US" dirty="0" smtClean="0"/>
          </a:p>
          <a:p>
            <a:endParaRPr lang="en-US" dirty="0"/>
          </a:p>
          <a:p>
            <a:endParaRPr lang="en-US" dirty="0" smtClean="0"/>
          </a:p>
          <a:p>
            <a:endParaRPr lang="en-US" dirty="0"/>
          </a:p>
          <a:p>
            <a:endParaRPr lang="en-US" dirty="0"/>
          </a:p>
        </p:txBody>
      </p:sp>
    </p:spTree>
    <p:extLst>
      <p:ext uri="{BB962C8B-B14F-4D97-AF65-F5344CB8AC3E}">
        <p14:creationId xmlns:p14="http://schemas.microsoft.com/office/powerpoint/2010/main" val="335297743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Lag Function (3 combines)</a:t>
            </a:r>
            <a:endParaRPr lang="en-US" dirty="0"/>
          </a:p>
        </p:txBody>
      </p:sp>
      <p:sp>
        <p:nvSpPr>
          <p:cNvPr id="3" name="Content Placeholder 2"/>
          <p:cNvSpPr>
            <a:spLocks noGrp="1"/>
          </p:cNvSpPr>
          <p:nvPr>
            <p:ph sz="quarter" idx="1"/>
          </p:nvPr>
        </p:nvSpPr>
        <p:spPr/>
        <p:txBody>
          <a:bodyPr/>
          <a:lstStyle/>
          <a:p>
            <a:r>
              <a:rPr lang="en-US" dirty="0" smtClean="0"/>
              <a:t>Lag Function </a:t>
            </a:r>
            <a:endParaRPr lang="en-US" dirty="0" smtClean="0"/>
          </a:p>
          <a:p>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2333937871"/>
              </p:ext>
            </p:extLst>
          </p:nvPr>
        </p:nvGraphicFramePr>
        <p:xfrm>
          <a:off x="200136" y="2337337"/>
          <a:ext cx="8681054" cy="743956"/>
        </p:xfrm>
        <a:graphic>
          <a:graphicData uri="http://schemas.openxmlformats.org/presentationml/2006/ole">
            <mc:AlternateContent xmlns:mc="http://schemas.openxmlformats.org/markup-compatibility/2006">
              <mc:Choice xmlns:v="urn:schemas-microsoft-com:vml" Requires="v">
                <p:oleObj spid="_x0000_s1035" name="Equation" r:id="rId4" imgW="5486400" imgH="469900" progId="Equation.3">
                  <p:embed/>
                </p:oleObj>
              </mc:Choice>
              <mc:Fallback>
                <p:oleObj name="Equation" r:id="rId4" imgW="5486400" imgH="469900" progId="Equation.3">
                  <p:embed/>
                  <p:pic>
                    <p:nvPicPr>
                      <p:cNvPr id="0" name=""/>
                      <p:cNvPicPr/>
                      <p:nvPr/>
                    </p:nvPicPr>
                    <p:blipFill>
                      <a:blip r:embed="rId5"/>
                      <a:stretch>
                        <a:fillRect/>
                      </a:stretch>
                    </p:blipFill>
                    <p:spPr>
                      <a:xfrm>
                        <a:off x="200136" y="2337337"/>
                        <a:ext cx="8681054" cy="743956"/>
                      </a:xfrm>
                      <a:prstGeom prst="rect">
                        <a:avLst/>
                      </a:prstGeom>
                    </p:spPr>
                  </p:pic>
                </p:oleObj>
              </mc:Fallback>
            </mc:AlternateContent>
          </a:graphicData>
        </a:graphic>
      </p:graphicFrame>
    </p:spTree>
    <p:extLst>
      <p:ext uri="{BB962C8B-B14F-4D97-AF65-F5344CB8AC3E}">
        <p14:creationId xmlns:p14="http://schemas.microsoft.com/office/powerpoint/2010/main" val="217317561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Screenshot 2014-06-13 13.21.22.png"/>
          <p:cNvPicPr>
            <a:picLocks noGrp="1" noChangeAspect="1"/>
          </p:cNvPicPr>
          <p:nvPr>
            <p:ph sz="quarter" idx="4294967295"/>
          </p:nvPr>
        </p:nvPicPr>
        <p:blipFill>
          <a:blip r:embed="rId3">
            <a:extLst>
              <a:ext uri="{28A0092B-C50C-407E-A947-70E740481C1C}">
                <a14:useLocalDpi xmlns:a14="http://schemas.microsoft.com/office/drawing/2010/main" val="0"/>
              </a:ext>
            </a:extLst>
          </a:blip>
          <a:srcRect l="-17392" r="-17392"/>
          <a:stretch>
            <a:fillRect/>
          </a:stretch>
        </p:blipFill>
        <p:spPr>
          <a:xfrm>
            <a:off x="-1625046" y="0"/>
            <a:ext cx="12437390" cy="6858000"/>
          </a:xfrm>
        </p:spPr>
      </p:pic>
    </p:spTree>
    <p:extLst>
      <p:ext uri="{BB962C8B-B14F-4D97-AF65-F5344CB8AC3E}">
        <p14:creationId xmlns:p14="http://schemas.microsoft.com/office/powerpoint/2010/main" val="328974993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Analysis Step Four</a:t>
            </a:r>
            <a:endParaRPr lang="en-US" dirty="0"/>
          </a:p>
        </p:txBody>
      </p:sp>
      <p:sp>
        <p:nvSpPr>
          <p:cNvPr id="3" name="Content Placeholder 2"/>
          <p:cNvSpPr>
            <a:spLocks noGrp="1"/>
          </p:cNvSpPr>
          <p:nvPr>
            <p:ph sz="quarter" idx="1"/>
          </p:nvPr>
        </p:nvSpPr>
        <p:spPr/>
        <p:txBody>
          <a:bodyPr/>
          <a:lstStyle/>
          <a:p>
            <a:r>
              <a:rPr lang="en-US" dirty="0" smtClean="0"/>
              <a:t>Extract critical points, and find separate lag functions for each combine.</a:t>
            </a:r>
          </a:p>
          <a:p>
            <a:endParaRPr lang="en-US" dirty="0"/>
          </a:p>
        </p:txBody>
      </p:sp>
    </p:spTree>
    <p:extLst>
      <p:ext uri="{BB962C8B-B14F-4D97-AF65-F5344CB8AC3E}">
        <p14:creationId xmlns:p14="http://schemas.microsoft.com/office/powerpoint/2010/main" val="795132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Lag Function</a:t>
            </a:r>
            <a:endParaRPr lang="en-US" dirty="0"/>
          </a:p>
        </p:txBody>
      </p:sp>
      <p:sp>
        <p:nvSpPr>
          <p:cNvPr id="5" name="Content Placeholder 4"/>
          <p:cNvSpPr>
            <a:spLocks noGrp="1"/>
          </p:cNvSpPr>
          <p:nvPr>
            <p:ph sz="quarter" idx="1"/>
          </p:nvPr>
        </p:nvSpPr>
        <p:spPr/>
        <p:txBody>
          <a:bodyPr/>
          <a:lstStyle/>
          <a:p>
            <a:r>
              <a:rPr lang="en-US" dirty="0" smtClean="0"/>
              <a:t>Combine 1</a:t>
            </a:r>
          </a:p>
          <a:p>
            <a:endParaRPr lang="en-US" dirty="0"/>
          </a:p>
          <a:p>
            <a:r>
              <a:rPr lang="en-US" dirty="0" smtClean="0"/>
              <a:t>Combine 2</a:t>
            </a:r>
          </a:p>
          <a:p>
            <a:endParaRPr lang="en-US" dirty="0"/>
          </a:p>
          <a:p>
            <a:r>
              <a:rPr lang="en-US" dirty="0" smtClean="0"/>
              <a:t>Combine 3</a:t>
            </a:r>
          </a:p>
          <a:p>
            <a:endParaRPr lang="en-US" dirty="0"/>
          </a:p>
        </p:txBody>
      </p:sp>
    </p:spTree>
    <p:extLst>
      <p:ext uri="{BB962C8B-B14F-4D97-AF65-F5344CB8AC3E}">
        <p14:creationId xmlns:p14="http://schemas.microsoft.com/office/powerpoint/2010/main" val="162257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Program</a:t>
            </a:r>
            <a:endParaRPr lang="en-US" dirty="0"/>
          </a:p>
        </p:txBody>
      </p:sp>
      <p:sp>
        <p:nvSpPr>
          <p:cNvPr id="5" name="Content Placeholder 4"/>
          <p:cNvSpPr>
            <a:spLocks noGrp="1"/>
          </p:cNvSpPr>
          <p:nvPr>
            <p:ph sz="quarter" idx="1"/>
          </p:nvPr>
        </p:nvSpPr>
        <p:spPr/>
        <p:txBody>
          <a:bodyPr/>
          <a:lstStyle/>
          <a:p>
            <a:endParaRPr lang="en-US" dirty="0"/>
          </a:p>
        </p:txBody>
      </p:sp>
    </p:spTree>
    <p:extLst>
      <p:ext uri="{BB962C8B-B14F-4D97-AF65-F5344CB8AC3E}">
        <p14:creationId xmlns:p14="http://schemas.microsoft.com/office/powerpoint/2010/main" val="356526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at hand</a:t>
            </a:r>
            <a:endParaRPr lang="en-US" dirty="0"/>
          </a:p>
        </p:txBody>
      </p:sp>
      <p:sp>
        <p:nvSpPr>
          <p:cNvPr id="3" name="Content Placeholder 2"/>
          <p:cNvSpPr>
            <a:spLocks noGrp="1"/>
          </p:cNvSpPr>
          <p:nvPr>
            <p:ph sz="quarter" idx="1"/>
          </p:nvPr>
        </p:nvSpPr>
        <p:spPr/>
        <p:txBody>
          <a:bodyPr>
            <a:normAutofit/>
          </a:bodyPr>
          <a:lstStyle/>
          <a:p>
            <a:pPr marL="0" indent="0">
              <a:buNone/>
            </a:pPr>
            <a:endParaRPr lang="en-US" dirty="0" smtClean="0"/>
          </a:p>
          <a:p>
            <a:pPr marL="0" indent="0">
              <a:buNone/>
            </a:pPr>
            <a:r>
              <a:rPr lang="en-US" dirty="0" smtClean="0"/>
              <a:t>Yield data collected by the combine machine is inaccurate :</a:t>
            </a:r>
          </a:p>
          <a:p>
            <a:pPr>
              <a:buClr>
                <a:schemeClr val="accent4"/>
              </a:buClr>
            </a:pPr>
            <a:r>
              <a:rPr lang="en-US" dirty="0" smtClean="0"/>
              <a:t>Lag in reporting </a:t>
            </a:r>
            <a:endParaRPr lang="en-US" dirty="0" smtClean="0"/>
          </a:p>
          <a:p>
            <a:pPr lvl="1">
              <a:buClr>
                <a:schemeClr val="accent4"/>
              </a:buClr>
            </a:pPr>
            <a:r>
              <a:rPr lang="en-US" dirty="0" smtClean="0"/>
              <a:t>Mass flow delay occurs</a:t>
            </a:r>
          </a:p>
          <a:p>
            <a:pPr>
              <a:buClr>
                <a:schemeClr val="accent4"/>
              </a:buClr>
              <a:buFont typeface="Wingdings" charset="2"/>
              <a:buChar char="q"/>
            </a:pPr>
            <a:r>
              <a:rPr lang="en-US" dirty="0" smtClean="0"/>
              <a:t>Leads to a long delay overall</a:t>
            </a:r>
          </a:p>
          <a:p>
            <a:pPr lvl="1">
              <a:buClr>
                <a:schemeClr val="accent4"/>
              </a:buClr>
            </a:pPr>
            <a:r>
              <a:rPr lang="en-US" dirty="0" smtClean="0"/>
              <a:t>Challenging problem due to changing factors </a:t>
            </a:r>
          </a:p>
          <a:p>
            <a:pPr>
              <a:buClr>
                <a:schemeClr val="accent4"/>
              </a:buClr>
              <a:buFont typeface="Wingdings" charset="2"/>
              <a:buChar char="q"/>
            </a:pPr>
            <a:endParaRPr lang="en-US" dirty="0" smtClean="0"/>
          </a:p>
          <a:p>
            <a:pPr>
              <a:buClr>
                <a:schemeClr val="accent4"/>
              </a:buClr>
            </a:pPr>
            <a:endParaRPr lang="en-US" dirty="0" smtClean="0"/>
          </a:p>
          <a:p>
            <a:pPr marL="0" indent="0">
              <a:buNone/>
            </a:pPr>
            <a:endParaRPr lang="en-US" dirty="0"/>
          </a:p>
        </p:txBody>
      </p:sp>
    </p:spTree>
    <p:extLst>
      <p:ext uri="{BB962C8B-B14F-4D97-AF65-F5344CB8AC3E}">
        <p14:creationId xmlns:p14="http://schemas.microsoft.com/office/powerpoint/2010/main" val="2447776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a:t>
            </a:r>
            <a:endParaRPr lang="en-US" dirty="0"/>
          </a:p>
        </p:txBody>
      </p:sp>
      <p:sp>
        <p:nvSpPr>
          <p:cNvPr id="3" name="Content Placeholder 2"/>
          <p:cNvSpPr>
            <a:spLocks noGrp="1"/>
          </p:cNvSpPr>
          <p:nvPr>
            <p:ph sz="quarter" idx="1"/>
          </p:nvPr>
        </p:nvSpPr>
        <p:spPr/>
        <p:txBody>
          <a:bodyPr/>
          <a:lstStyle/>
          <a:p>
            <a:pPr marL="0" indent="0">
              <a:buNone/>
            </a:pPr>
            <a:endParaRPr lang="en-US" dirty="0" smtClean="0"/>
          </a:p>
          <a:p>
            <a:pPr>
              <a:buClr>
                <a:schemeClr val="accent4"/>
              </a:buClr>
            </a:pPr>
            <a:r>
              <a:rPr lang="en-US" dirty="0" smtClean="0"/>
              <a:t>a </a:t>
            </a:r>
            <a:r>
              <a:rPr lang="en-US" dirty="0"/>
              <a:t>system to analyze yield data and build a more accurate yield map</a:t>
            </a:r>
            <a:r>
              <a:rPr lang="en-US" dirty="0" smtClean="0"/>
              <a:t>.</a:t>
            </a:r>
            <a:endParaRPr lang="en-US" dirty="0"/>
          </a:p>
          <a:p>
            <a:pPr lvl="1">
              <a:buClr>
                <a:schemeClr val="accent4"/>
              </a:buClr>
            </a:pPr>
            <a:r>
              <a:rPr lang="en-US" dirty="0" smtClean="0"/>
              <a:t>a </a:t>
            </a:r>
            <a:r>
              <a:rPr lang="en-US" dirty="0"/>
              <a:t>better, more mathematical understanding of the combine machine’s lag </a:t>
            </a:r>
            <a:r>
              <a:rPr lang="en-US" dirty="0" smtClean="0"/>
              <a:t>time.</a:t>
            </a:r>
          </a:p>
          <a:p>
            <a:pPr lvl="1">
              <a:buClr>
                <a:schemeClr val="accent4"/>
              </a:buClr>
            </a:pPr>
            <a:r>
              <a:rPr lang="en-US" dirty="0" smtClean="0"/>
              <a:t>rectify </a:t>
            </a:r>
            <a:r>
              <a:rPr lang="en-US" dirty="0"/>
              <a:t>the data to obtain a more accurate yield map.</a:t>
            </a:r>
          </a:p>
          <a:p>
            <a:endParaRPr lang="en-US" dirty="0"/>
          </a:p>
        </p:txBody>
      </p:sp>
    </p:spTree>
    <p:extLst>
      <p:ext uri="{BB962C8B-B14F-4D97-AF65-F5344CB8AC3E}">
        <p14:creationId xmlns:p14="http://schemas.microsoft.com/office/powerpoint/2010/main" val="11598252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Yield Data </a:t>
            </a:r>
            <a:endParaRPr lang="en-US" dirty="0"/>
          </a:p>
        </p:txBody>
      </p:sp>
      <p:sp>
        <p:nvSpPr>
          <p:cNvPr id="3" name="Content Placeholder 2"/>
          <p:cNvSpPr>
            <a:spLocks noGrp="1"/>
          </p:cNvSpPr>
          <p:nvPr>
            <p:ph sz="quarter" idx="1"/>
          </p:nvPr>
        </p:nvSpPr>
        <p:spPr/>
        <p:txBody>
          <a:bodyPr>
            <a:normAutofit/>
          </a:bodyPr>
          <a:lstStyle/>
          <a:p>
            <a:pPr>
              <a:buClr>
                <a:schemeClr val="accent4"/>
              </a:buClr>
            </a:pPr>
            <a:r>
              <a:rPr lang="en-US" dirty="0" err="1" smtClean="0"/>
              <a:t>Artsons</a:t>
            </a:r>
            <a:endParaRPr lang="en-US" dirty="0" smtClean="0"/>
          </a:p>
          <a:p>
            <a:pPr>
              <a:buClr>
                <a:schemeClr val="accent4"/>
              </a:buClr>
            </a:pPr>
            <a:r>
              <a:rPr lang="en-US" dirty="0" smtClean="0"/>
              <a:t>Cedar Creek</a:t>
            </a:r>
          </a:p>
          <a:p>
            <a:pPr>
              <a:buClr>
                <a:schemeClr val="accent4"/>
              </a:buClr>
            </a:pPr>
            <a:r>
              <a:rPr lang="en-US" dirty="0" err="1" smtClean="0"/>
              <a:t>Broghammer</a:t>
            </a:r>
            <a:r>
              <a:rPr lang="en-US" dirty="0" smtClean="0"/>
              <a:t> </a:t>
            </a:r>
            <a:endParaRPr lang="en-US" dirty="0"/>
          </a:p>
        </p:txBody>
      </p:sp>
    </p:spTree>
    <p:extLst>
      <p:ext uri="{BB962C8B-B14F-4D97-AF65-F5344CB8AC3E}">
        <p14:creationId xmlns:p14="http://schemas.microsoft.com/office/powerpoint/2010/main" val="9941970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Data Analysis Step One </a:t>
            </a:r>
            <a:endParaRPr lang="en-US" dirty="0"/>
          </a:p>
        </p:txBody>
      </p:sp>
      <p:sp>
        <p:nvSpPr>
          <p:cNvPr id="3" name="Content Placeholder 2"/>
          <p:cNvSpPr>
            <a:spLocks noGrp="1"/>
          </p:cNvSpPr>
          <p:nvPr>
            <p:ph sz="quarter" idx="1"/>
          </p:nvPr>
        </p:nvSpPr>
        <p:spPr/>
        <p:txBody>
          <a:bodyPr>
            <a:normAutofit/>
          </a:bodyPr>
          <a:lstStyle/>
          <a:p>
            <a:pPr marL="0" indent="0">
              <a:buClr>
                <a:schemeClr val="accent4"/>
              </a:buClr>
              <a:buNone/>
            </a:pPr>
            <a:r>
              <a:rPr lang="en-US" dirty="0"/>
              <a:t> Generating Yield </a:t>
            </a:r>
            <a:r>
              <a:rPr lang="en-US" dirty="0" smtClean="0"/>
              <a:t>Map:</a:t>
            </a:r>
          </a:p>
          <a:p>
            <a:pPr marL="0" indent="0">
              <a:buClr>
                <a:schemeClr val="accent4"/>
              </a:buClr>
              <a:buNone/>
            </a:pPr>
            <a:r>
              <a:rPr lang="en-US" dirty="0" smtClean="0"/>
              <a:t>- Created scatter plots of the yield map (3 combines present)</a:t>
            </a:r>
            <a:endParaRPr lang="en-US" dirty="0"/>
          </a:p>
        </p:txBody>
      </p:sp>
    </p:spTree>
    <p:extLst>
      <p:ext uri="{BB962C8B-B14F-4D97-AF65-F5344CB8AC3E}">
        <p14:creationId xmlns:p14="http://schemas.microsoft.com/office/powerpoint/2010/main" val="36688362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2014-06-21 11.46.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9289143" cy="6858000"/>
          </a:xfrm>
          <a:prstGeom prst="rect">
            <a:avLst/>
          </a:prstGeom>
        </p:spPr>
      </p:pic>
    </p:spTree>
    <p:extLst>
      <p:ext uri="{BB962C8B-B14F-4D97-AF65-F5344CB8AC3E}">
        <p14:creationId xmlns:p14="http://schemas.microsoft.com/office/powerpoint/2010/main" val="323312995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2014-06-21 11.49.5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271000" cy="6858000"/>
          </a:xfrm>
          <a:prstGeom prst="rect">
            <a:avLst/>
          </a:prstGeom>
        </p:spPr>
      </p:pic>
    </p:spTree>
    <p:extLst>
      <p:ext uri="{BB962C8B-B14F-4D97-AF65-F5344CB8AC3E}">
        <p14:creationId xmlns:p14="http://schemas.microsoft.com/office/powerpoint/2010/main" val="194055112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shot 2014-06-21 12.04.4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7999"/>
          </a:xfrm>
          <a:prstGeom prst="rect">
            <a:avLst/>
          </a:prstGeom>
        </p:spPr>
      </p:pic>
    </p:spTree>
    <p:extLst>
      <p:ext uri="{BB962C8B-B14F-4D97-AF65-F5344CB8AC3E}">
        <p14:creationId xmlns:p14="http://schemas.microsoft.com/office/powerpoint/2010/main" val="108708277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Analysis Step Two </a:t>
            </a:r>
            <a:endParaRPr lang="en-US" dirty="0"/>
          </a:p>
        </p:txBody>
      </p:sp>
      <p:sp>
        <p:nvSpPr>
          <p:cNvPr id="3" name="Content Placeholder 2"/>
          <p:cNvSpPr>
            <a:spLocks noGrp="1"/>
          </p:cNvSpPr>
          <p:nvPr>
            <p:ph sz="quarter" idx="1"/>
          </p:nvPr>
        </p:nvSpPr>
        <p:spPr/>
        <p:txBody>
          <a:bodyPr>
            <a:normAutofit/>
          </a:bodyPr>
          <a:lstStyle/>
          <a:p>
            <a:pPr>
              <a:buClr>
                <a:schemeClr val="accent4"/>
              </a:buClr>
            </a:pPr>
            <a:r>
              <a:rPr lang="en-US" dirty="0"/>
              <a:t>Finding Critical Points</a:t>
            </a:r>
            <a:r>
              <a:rPr lang="en-US" dirty="0" smtClean="0"/>
              <a:t>:</a:t>
            </a:r>
          </a:p>
          <a:p>
            <a:pPr>
              <a:buClr>
                <a:schemeClr val="accent4"/>
              </a:buClr>
            </a:pPr>
            <a:r>
              <a:rPr lang="en-US" dirty="0" smtClean="0"/>
              <a:t>Two Methods:</a:t>
            </a:r>
          </a:p>
          <a:p>
            <a:pPr lvl="1">
              <a:buClr>
                <a:schemeClr val="accent4"/>
              </a:buClr>
            </a:pPr>
            <a:r>
              <a:rPr lang="en-US" dirty="0" smtClean="0"/>
              <a:t>Direction Change</a:t>
            </a:r>
          </a:p>
          <a:p>
            <a:pPr lvl="1">
              <a:buClr>
                <a:schemeClr val="accent4"/>
              </a:buClr>
            </a:pPr>
            <a:r>
              <a:rPr lang="en-US" dirty="0" smtClean="0"/>
              <a:t>Zero Chains </a:t>
            </a:r>
            <a:endParaRPr lang="en-US" dirty="0" smtClean="0"/>
          </a:p>
          <a:p>
            <a:pPr lvl="1"/>
            <a:endParaRPr lang="en-US" dirty="0"/>
          </a:p>
          <a:p>
            <a:endParaRPr lang="en-US" dirty="0"/>
          </a:p>
        </p:txBody>
      </p:sp>
    </p:spTree>
    <p:extLst>
      <p:ext uri="{BB962C8B-B14F-4D97-AF65-F5344CB8AC3E}">
        <p14:creationId xmlns:p14="http://schemas.microsoft.com/office/powerpoint/2010/main" val="1499885431"/>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Median">
  <a:themeElements>
    <a:clrScheme name="Custom 1">
      <a:dk1>
        <a:sysClr val="windowText" lastClr="000000"/>
      </a:dk1>
      <a:lt1>
        <a:sysClr val="window" lastClr="FFFFFF"/>
      </a:lt1>
      <a:dk2>
        <a:srgbClr val="1B3861"/>
      </a:dk2>
      <a:lt2>
        <a:srgbClr val="38ABED"/>
      </a:lt2>
      <a:accent1>
        <a:srgbClr val="23B94B"/>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Median">
      <a:majorFont>
        <a:latin typeface="Tw Cen MT"/>
        <a:ea typeface=""/>
        <a:cs typeface=""/>
        <a:font script="Grek" typeface="Calibri"/>
        <a:font script="Cyrl" typeface="Calibri"/>
        <a:font script="Jpan" typeface="ＭＳ Ｐゴシック"/>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ＭＳ Ｐゴシック"/>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Median.thmx</Template>
  <TotalTime>1913</TotalTime>
  <Words>1104</Words>
  <Application>Microsoft Macintosh PowerPoint</Application>
  <PresentationFormat>On-screen Show (4:3)</PresentationFormat>
  <Paragraphs>89</Paragraphs>
  <Slides>18</Slides>
  <Notes>15</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0" baseType="lpstr">
      <vt:lpstr>Median</vt:lpstr>
      <vt:lpstr>Equation</vt:lpstr>
      <vt:lpstr>John Deere Yield Data Correction Project</vt:lpstr>
      <vt:lpstr>Problem at hand</vt:lpstr>
      <vt:lpstr>Goal</vt:lpstr>
      <vt:lpstr>Yield Data </vt:lpstr>
      <vt:lpstr>Data Analysis Step One </vt:lpstr>
      <vt:lpstr>PowerPoint Presentation</vt:lpstr>
      <vt:lpstr>PowerPoint Presentation</vt:lpstr>
      <vt:lpstr>PowerPoint Presentation</vt:lpstr>
      <vt:lpstr>Data Analysis Step Two </vt:lpstr>
      <vt:lpstr>Method One</vt:lpstr>
      <vt:lpstr>Method Two </vt:lpstr>
      <vt:lpstr>Data Analysis Step Three</vt:lpstr>
      <vt:lpstr>Curve Fitting and Plotting</vt:lpstr>
      <vt:lpstr>Lag Function (3 combines)</vt:lpstr>
      <vt:lpstr>PowerPoint Presentation</vt:lpstr>
      <vt:lpstr>Data Analysis Step Four</vt:lpstr>
      <vt:lpstr>Lag Function</vt:lpstr>
      <vt:lpstr>Program</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Mariko</dc:creator>
  <cp:lastModifiedBy>Mariko</cp:lastModifiedBy>
  <cp:revision>23</cp:revision>
  <dcterms:created xsi:type="dcterms:W3CDTF">2014-06-19T18:07:49Z</dcterms:created>
  <dcterms:modified xsi:type="dcterms:W3CDTF">2014-06-21T21:05:58Z</dcterms:modified>
</cp:coreProperties>
</file>

<file path=docProps/thumbnail.jpeg>
</file>